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2.xml" ContentType="application/vnd.openxmlformats-officedocument.presentationml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5"/>
  </p:notesMasterIdLst>
  <p:sldIdLst>
    <p:sldId id="256" r:id="rId2"/>
    <p:sldId id="314" r:id="rId3"/>
    <p:sldId id="275" r:id="rId4"/>
    <p:sldId id="257" r:id="rId5"/>
    <p:sldId id="279" r:id="rId6"/>
    <p:sldId id="285" r:id="rId7"/>
    <p:sldId id="327" r:id="rId8"/>
    <p:sldId id="286" r:id="rId9"/>
    <p:sldId id="287" r:id="rId10"/>
    <p:sldId id="263" r:id="rId11"/>
    <p:sldId id="258" r:id="rId12"/>
    <p:sldId id="283" r:id="rId13"/>
    <p:sldId id="262" r:id="rId14"/>
    <p:sldId id="293" r:id="rId15"/>
    <p:sldId id="321" r:id="rId16"/>
    <p:sldId id="317" r:id="rId17"/>
    <p:sldId id="259" r:id="rId18"/>
    <p:sldId id="323" r:id="rId19"/>
    <p:sldId id="328" r:id="rId20"/>
    <p:sldId id="264" r:id="rId21"/>
    <p:sldId id="322" r:id="rId22"/>
    <p:sldId id="267" r:id="rId23"/>
    <p:sldId id="313" r:id="rId24"/>
    <p:sldId id="312" r:id="rId25"/>
    <p:sldId id="325" r:id="rId26"/>
    <p:sldId id="295" r:id="rId27"/>
    <p:sldId id="320" r:id="rId28"/>
    <p:sldId id="324" r:id="rId29"/>
    <p:sldId id="304" r:id="rId30"/>
    <p:sldId id="300" r:id="rId31"/>
    <p:sldId id="303" r:id="rId32"/>
    <p:sldId id="307" r:id="rId33"/>
    <p:sldId id="301" r:id="rId34"/>
    <p:sldId id="299" r:id="rId35"/>
    <p:sldId id="315" r:id="rId36"/>
    <p:sldId id="326" r:id="rId37"/>
    <p:sldId id="288" r:id="rId38"/>
    <p:sldId id="318" r:id="rId39"/>
    <p:sldId id="309" r:id="rId40"/>
    <p:sldId id="290" r:id="rId41"/>
    <p:sldId id="291" r:id="rId42"/>
    <p:sldId id="292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FE3481-4DC0-5320-5BA5-9DED241133D6}" name="Karin Kruuse" initials="KK" userId="S::kruuseka@ut.ee::9d3667ca-44b3-49ee-bafc-89fda7f076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kruu" initials="k" lastIdx="19" clrIdx="0">
    <p:extLst>
      <p:ext uri="{19B8F6BF-5375-455C-9EA6-DF929625EA0E}">
        <p15:presenceInfo xmlns:p15="http://schemas.microsoft.com/office/powerpoint/2012/main" userId="kakru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FE3"/>
    <a:srgbClr val="667982"/>
    <a:srgbClr val="F6F8FA"/>
    <a:srgbClr val="A8B7BF"/>
    <a:srgbClr val="7D858C"/>
    <a:srgbClr val="EFF1F3"/>
    <a:srgbClr val="262324"/>
    <a:srgbClr val="757C80"/>
    <a:srgbClr val="4E5051"/>
    <a:srgbClr val="24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 autoAdjust="0"/>
    <p:restoredTop sz="83637" autoAdjust="0"/>
  </p:normalViewPr>
  <p:slideViewPr>
    <p:cSldViewPr snapToGrid="0">
      <p:cViewPr varScale="1">
        <p:scale>
          <a:sx n="74" d="100"/>
          <a:sy n="74" d="100"/>
        </p:scale>
        <p:origin x="85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6T21:57:10.659" idx="19">
    <p:pos x="6936" y="151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2T17:12:07.422" idx="16">
    <p:pos x="10" y="10"/>
    <p:text>here we just come back to the drawing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1B2D2-06A2-4596-9391-656CA05E965F}" type="datetimeFigureOut">
              <a:rPr lang="et-EE" smtClean="0"/>
              <a:t>17.04.2025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329CB-E484-4F61-9C3E-A471CEC4EF7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4912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ate. </a:t>
            </a:r>
            <a:r>
              <a:rPr lang="en-GB" dirty="0"/>
              <a:t>C</a:t>
            </a:r>
            <a:r>
              <a:rPr lang="en-DE" dirty="0"/>
              <a:t>hange</a:t>
            </a:r>
          </a:p>
          <a:p>
            <a:r>
              <a:rPr lang="en-GB" dirty="0"/>
              <a:t>A</a:t>
            </a:r>
            <a:r>
              <a:rPr lang="en-DE" dirty="0"/>
              <a:t>dd event, location, student seminar intro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147334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DELETE, maybe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35479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DE" dirty="0"/>
              <a:t>hwck the titles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69763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ad quality, Sourath ghosh arm locking – current clock</a:t>
            </a:r>
            <a:br>
              <a:rPr lang="en-DE" dirty="0"/>
            </a:br>
            <a:r>
              <a:rPr lang="en-DE" dirty="0"/>
              <a:t>connest the first graph to our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97668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F0767-5394-27FA-7C57-B6FFB675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8BAA7-6297-661E-5FA6-B9F70141F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8BF69-B0AF-8B2F-B53D-3F53FF73D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240FE-A4A1-BBBC-1CD1-4FC14574A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1974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F0767-5394-27FA-7C57-B6FFB675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8BAA7-6297-661E-5FA6-B9F70141F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8BF69-B0AF-8B2F-B53D-3F53FF73D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TM measurement and that this is the second/third link. Also, </a:t>
            </a:r>
            <a:r>
              <a:rPr lang="en-US" b="1" dirty="0"/>
              <a:t>split interferometry</a:t>
            </a: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240FE-A4A1-BBBC-1CD1-4FC14574A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788296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A0F59-5D4A-CA2D-D89E-8A194252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D2982-3F57-A43A-26D7-C30F910EF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9A46-700E-7445-7146-2841426E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 d</a:t>
            </a: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0E46-1882-BBEC-51AC-361B70068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0113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78926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976B1-8AAD-DECC-0159-8FC0B234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4D550-559C-956A-6D77-8F86A480A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7EA18-1B5C-2D68-E3AD-3784B5AE0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86E6-6763-FC4B-6A44-11F441A34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09421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the goals more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458952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typo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1054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00FF00"/>
                </a:highlight>
              </a:rPr>
              <a:t>studying the realistic clock noise pipeline</a:t>
            </a:r>
            <a:endParaRPr lang="en-US" dirty="0">
              <a:highlight>
                <a:srgbClr val="FFFF00"/>
              </a:highlight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3992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</a:t>
            </a:r>
            <a:r>
              <a:rPr lang="en-US" dirty="0" err="1"/>
              <a:t>beatnotes</a:t>
            </a:r>
            <a:r>
              <a:rPr lang="en-US" dirty="0"/>
              <a:t> here?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38906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5BB9-D77D-E4B9-39D2-B24688B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D7BB2-EBB8-0C8A-EC45-DA8357908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81CE4-8A9D-24D6-0B84-504BD5DC5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typo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312AE-4AC3-1F92-AA1C-F9F2F4DF5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46884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29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75904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have the reference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75273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080254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Firstly, the actual clock transfer system is a bit more complicated than just USO – phase modulation – read out on other SC. 	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94143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</a:t>
            </a:r>
            <a:r>
              <a:rPr lang="en-US" dirty="0" err="1"/>
              <a:t>ist</a:t>
            </a:r>
            <a:r>
              <a:rPr lang="en-US" dirty="0"/>
              <a:t> not balanced </a:t>
            </a:r>
            <a:r>
              <a:rPr lang="en-US" dirty="0" err="1"/>
              <a:t>deteciotn</a:t>
            </a:r>
            <a:r>
              <a:rPr lang="en-US" dirty="0"/>
              <a:t>.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95193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DE" dirty="0"/>
              <a:t>s this necessary, is so, focus,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82523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9732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11754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86199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43BE-1754-2890-BD48-07F1ECFDA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95BF3-7F98-63A5-D5E6-3A5EC2BE8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90DFB-E118-66BA-12B1-9D72512C3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05D34-2D1C-A9F5-A796-4B9FA3538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05809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his one is weirdly technical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39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086857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41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4376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57940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bullet points/ or just read only if that helps with nerves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1169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6855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77418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58540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9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072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30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295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0048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9329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600" b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3" y="1161756"/>
            <a:ext cx="10515600" cy="4365423"/>
          </a:xfrm>
        </p:spPr>
        <p:txBody>
          <a:bodyPr/>
          <a:lstStyle>
            <a:lvl1pPr marL="91440">
              <a:defRPr sz="2400"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4443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8478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CFE6F3-8EA7-20B6-44B8-4BBDC4361948}"/>
              </a:ext>
            </a:extLst>
          </p:cNvPr>
          <p:cNvSpPr txBox="1">
            <a:spLocks/>
          </p:cNvSpPr>
          <p:nvPr userDrawn="1"/>
        </p:nvSpPr>
        <p:spPr>
          <a:xfrm>
            <a:off x="376843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/>
              <a:t>28.08.2023</a:t>
            </a:r>
            <a:endParaRPr lang="et-E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BAF38B-E3FE-B466-B6EB-A14DD731454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8332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180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506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9F6E4-9020-7783-DE83-4C47CF31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200" b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4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3746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9250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698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067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449894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6679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90E1CE-59EF-4F41-8BE3-E77EAEFE8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C0DE-565F-000C-3EEA-F6099D3D6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0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Testbed for Validating Second-Generation TDI and Clock Noise Correction for LISA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6BFAB-E9D0-DE83-B9D8-ED08B2065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noProof="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Karin </a:t>
            </a:r>
            <a:r>
              <a:rPr lang="en-US" noProof="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Kruuse</a:t>
            </a:r>
            <a:endParaRPr lang="en-US" noProof="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Supervisor: Guido M</a:t>
            </a:r>
            <a:r>
              <a:rPr lang="et-EE" dirty="0">
                <a:solidFill>
                  <a:schemeClr val="tx1">
                    <a:lumMod val="95000"/>
                  </a:schemeClr>
                </a:solidFill>
              </a:rPr>
              <a:t>üller</a:t>
            </a:r>
            <a:endParaRPr lang="en-US" noProof="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52F94-4D68-9AD9-C559-7E17DBBC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.04.2025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BCC36-20FE-4E78-BB90-ED47F88B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t-EE" sz="1400" b="1" dirty="0">
                <a:latin typeface="Arial" panose="020B0604020202020204" pitchFamily="34" charset="0"/>
                <a:cs typeface="Arial" panose="020B0604020202020204" pitchFamily="34" charset="0"/>
              </a:rPr>
              <a:t>AEI Seminar</a:t>
            </a:r>
          </a:p>
        </p:txBody>
      </p:sp>
    </p:spTree>
    <p:extLst>
      <p:ext uri="{BB962C8B-B14F-4D97-AF65-F5344CB8AC3E}">
        <p14:creationId xmlns:p14="http://schemas.microsoft.com/office/powerpoint/2010/main" val="182974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1"/>
    </mc:Choice>
    <mc:Fallback xmlns="">
      <p:transition spd="slow" advTm="382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27E5-E8A7-5176-52EF-95C637DB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Problem: Laser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790A1-0CAD-9526-5153-ADB6FCA5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123" y="1130531"/>
            <a:ext cx="10656792" cy="436542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MHz </a:t>
            </a:r>
            <a:r>
              <a:rPr lang="en-US" noProof="0" dirty="0" err="1"/>
              <a:t>beatnotes</a:t>
            </a:r>
            <a:r>
              <a:rPr lang="en-US" noProof="0" dirty="0"/>
              <a:t> must be measured at </a:t>
            </a:r>
            <a:r>
              <a:rPr lang="en-US" noProof="0" dirty="0" err="1">
                <a:highlight>
                  <a:srgbClr val="D8DFE3"/>
                </a:highlight>
              </a:rPr>
              <a:t>μcycle</a:t>
            </a:r>
            <a:r>
              <a:rPr lang="en-US" noProof="0" dirty="0">
                <a:highlight>
                  <a:srgbClr val="D8DFE3"/>
                </a:highlight>
              </a:rPr>
              <a:t> precision.</a:t>
            </a:r>
          </a:p>
          <a:p>
            <a:pPr marL="0" indent="0">
              <a:buNone/>
            </a:pPr>
            <a:r>
              <a:rPr lang="en-US" noProof="0" dirty="0"/>
              <a:t>The </a:t>
            </a:r>
            <a:r>
              <a:rPr lang="et-EE" dirty="0"/>
              <a:t>pre-stabilised</a:t>
            </a:r>
            <a:r>
              <a:rPr lang="en-US" dirty="0"/>
              <a:t> laser </a:t>
            </a:r>
            <a:r>
              <a:rPr lang="en-US" noProof="0" dirty="0"/>
              <a:t>noise</a:t>
            </a:r>
            <a:r>
              <a:rPr lang="et-EE" dirty="0"/>
              <a:t> </a:t>
            </a:r>
            <a:r>
              <a:rPr lang="en-US" noProof="0" dirty="0"/>
              <a:t>levels coupled into the </a:t>
            </a:r>
            <a:r>
              <a:rPr lang="en-US" noProof="0" dirty="0" err="1"/>
              <a:t>beatnotes</a:t>
            </a:r>
            <a:r>
              <a:rPr lang="en-US" noProof="0" dirty="0"/>
              <a:t> are expected to be orders of magnitude higher.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F835C-0568-4316-A074-0116C45B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8"/>
    </mc:Choice>
    <mc:Fallback xmlns="">
      <p:transition spd="slow" advTm="2624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AB47-7FEE-CBB2-7368-4BC4C81F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1D671917-66A4-5B71-1473-12A65F9DE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38" y="2389294"/>
            <a:ext cx="6264411" cy="3420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AB162-BA96-5EB8-42BC-E7E78717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Solution: Time Delay Interferometry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A9D1-EDCA-B528-65AB-C0E965E6C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09" y="1125393"/>
            <a:ext cx="11632612" cy="1869542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Time Delay Interferometry (TDI) is a cluster of methods to construct </a:t>
            </a:r>
            <a:r>
              <a:rPr lang="en-US" noProof="0" dirty="0">
                <a:highlight>
                  <a:srgbClr val="D8DFE3"/>
                </a:highlight>
              </a:rPr>
              <a:t>virtual equal arms</a:t>
            </a:r>
            <a:r>
              <a:rPr lang="en-US" noProof="0" dirty="0"/>
              <a:t> in </a:t>
            </a:r>
            <a:r>
              <a:rPr lang="en-US" noProof="0" dirty="0">
                <a:highlight>
                  <a:srgbClr val="D8DFE3"/>
                </a:highlight>
              </a:rPr>
              <a:t>post-processing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3F70F-26C2-4261-BC97-D879FE3A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8" name="Picture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1443165C-4005-494F-C3DA-AA8B34B6F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/>
          <a:stretch/>
        </p:blipFill>
        <p:spPr>
          <a:xfrm>
            <a:off x="-122797" y="2571856"/>
            <a:ext cx="5192509" cy="2838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C6EB4-FAEF-01E0-1FEF-304785BBFC66}"/>
              </a:ext>
            </a:extLst>
          </p:cNvPr>
          <p:cNvSpPr txBox="1"/>
          <p:nvPr/>
        </p:nvSpPr>
        <p:spPr>
          <a:xfrm>
            <a:off x="1840376" y="5564208"/>
            <a:ext cx="2118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Transponder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60EA3-798A-2BF6-C992-D16BF399BBCF}"/>
              </a:ext>
            </a:extLst>
          </p:cNvPr>
          <p:cNvSpPr txBox="1"/>
          <p:nvPr/>
        </p:nvSpPr>
        <p:spPr>
          <a:xfrm>
            <a:off x="7229655" y="5564208"/>
            <a:ext cx="329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transponder 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BE16-A056-7DAD-E7BD-569FA0085AF3}"/>
              </a:ext>
            </a:extLst>
          </p:cNvPr>
          <p:cNvSpPr txBox="1"/>
          <p:nvPr/>
        </p:nvSpPr>
        <p:spPr>
          <a:xfrm>
            <a:off x="321009" y="6463042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Hartwig, 2021</a:t>
            </a:r>
          </a:p>
        </p:txBody>
      </p:sp>
    </p:spTree>
    <p:extLst>
      <p:ext uri="{BB962C8B-B14F-4D97-AF65-F5344CB8AC3E}">
        <p14:creationId xmlns:p14="http://schemas.microsoft.com/office/powerpoint/2010/main" val="420599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85"/>
    </mc:Choice>
    <mc:Fallback xmlns="">
      <p:transition spd="slow" advTm="12528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AB47-7FEE-CBB2-7368-4BC4C81F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162-BA96-5EB8-42BC-E7E78717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Solution: Time Delay Interferometry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3F70F-26C2-4261-BC97-D879FE3A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0959-792A-590F-85D1-B72D97098166}"/>
              </a:ext>
            </a:extLst>
          </p:cNvPr>
          <p:cNvSpPr txBox="1"/>
          <p:nvPr/>
        </p:nvSpPr>
        <p:spPr>
          <a:xfrm>
            <a:off x="9533022" y="6309154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Hartwig,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C3E57-4331-9434-814D-1D29C46917A5}"/>
              </a:ext>
            </a:extLst>
          </p:cNvPr>
          <p:cNvSpPr txBox="1"/>
          <p:nvPr/>
        </p:nvSpPr>
        <p:spPr>
          <a:xfrm>
            <a:off x="1484587" y="5700399"/>
            <a:ext cx="38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600" baseline="300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generation TDI X combination, equal unchanging arm lengths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81F00-6EC7-4471-BE56-598E1A17686B}"/>
              </a:ext>
            </a:extLst>
          </p:cNvPr>
          <p:cNvSpPr txBox="1"/>
          <p:nvPr/>
        </p:nvSpPr>
        <p:spPr>
          <a:xfrm>
            <a:off x="6297973" y="5700399"/>
            <a:ext cx="479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practice, </a:t>
            </a:r>
            <a:r>
              <a:rPr lang="en-US" sz="1600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aseline="30000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generation </a:t>
            </a:r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should suppress noise enough to meet the requirement.</a:t>
            </a:r>
          </a:p>
        </p:txBody>
      </p:sp>
      <p:pic>
        <p:nvPicPr>
          <p:cNvPr id="5" name="Picture 4" descr="A diagram of a letter v&#10;&#10;AI-generated content may be incorrect.">
            <a:extLst>
              <a:ext uri="{FF2B5EF4-FFF2-40B4-BE49-F238E27FC236}">
                <a16:creationId xmlns:a16="http://schemas.microsoft.com/office/drawing/2014/main" id="{65C94579-1207-BBA1-E695-25423B69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224" y="2006230"/>
            <a:ext cx="4493464" cy="3589625"/>
          </a:xfrm>
          <a:prstGeom prst="rect">
            <a:avLst/>
          </a:prstGeom>
        </p:spPr>
      </p:pic>
      <p:pic>
        <p:nvPicPr>
          <p:cNvPr id="13" name="Content Placeholder 12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2B9DFF09-A2C1-7A6A-2BC5-B1DF2E901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080" y="2293174"/>
            <a:ext cx="3956352" cy="3015736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C0B96-55A7-09B8-523C-32A10C6CC2EB}"/>
              </a:ext>
            </a:extLst>
          </p:cNvPr>
          <p:cNvSpPr txBox="1">
            <a:spLocks/>
          </p:cNvSpPr>
          <p:nvPr/>
        </p:nvSpPr>
        <p:spPr>
          <a:xfrm>
            <a:off x="321009" y="1125393"/>
            <a:ext cx="11632612" cy="186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Time Delay Interferometry (TDI) is a cluster of methods to construct </a:t>
            </a:r>
            <a:r>
              <a:rPr lang="en-US">
                <a:highlight>
                  <a:srgbClr val="D8DFE3"/>
                </a:highlight>
              </a:rPr>
              <a:t>virtual equal arms</a:t>
            </a:r>
            <a:r>
              <a:rPr lang="en-US"/>
              <a:t> in </a:t>
            </a:r>
            <a:r>
              <a:rPr lang="en-US">
                <a:highlight>
                  <a:srgbClr val="D8DFE3"/>
                </a:highlight>
              </a:rPr>
              <a:t>post-processing</a:t>
            </a:r>
            <a:r>
              <a:rPr lang="en-US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1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90"/>
    </mc:Choice>
    <mc:Fallback xmlns="">
      <p:transition spd="slow" advTm="8089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6D3064-D4B1-DB3F-FFC1-D6D6DA62D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"/>
          <a:stretch/>
        </p:blipFill>
        <p:spPr>
          <a:xfrm>
            <a:off x="2032448" y="2163709"/>
            <a:ext cx="7179883" cy="3744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D531BB-C30D-91AF-7677-F5BB4E5E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Problem: Clock Jitter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4B0AC-41DB-4CE2-94FD-BE7E96C6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90029" y="5816600"/>
            <a:ext cx="2743200" cy="365125"/>
          </a:xfrm>
        </p:spPr>
        <p:txBody>
          <a:bodyPr/>
          <a:lstStyle/>
          <a:p>
            <a:fld id="{9F39E346-B1F3-4075-BD67-234EF0F10AC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121B8-D1F1-62B0-8C9F-7A4359BF313B}"/>
              </a:ext>
            </a:extLst>
          </p:cNvPr>
          <p:cNvSpPr txBox="1"/>
          <p:nvPr/>
        </p:nvSpPr>
        <p:spPr>
          <a:xfrm>
            <a:off x="4082319" y="5816600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Lisa metrology system-final report, 2014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3625166-4966-19CF-A7B3-588BC910F272}"/>
              </a:ext>
            </a:extLst>
          </p:cNvPr>
          <p:cNvSpPr txBox="1">
            <a:spLocks/>
          </p:cNvSpPr>
          <p:nvPr/>
        </p:nvSpPr>
        <p:spPr>
          <a:xfrm>
            <a:off x="2918347" y="1451177"/>
            <a:ext cx="6149784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Top of the notch clock performance (2014)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71"/>
    </mc:Choice>
    <mc:Fallback xmlns="">
      <p:transition spd="slow" advTm="9107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EB17E-B1E0-7FBE-362D-96ED90BFB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1F43-646A-CF89-6B3C-4EDA3E5B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Solution: The Sidebands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BDC0-3F34-4F0C-5163-5CF0A8D5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B80FA-AAE2-4E83-ABB4-89BAF3059926}"/>
              </a:ext>
            </a:extLst>
          </p:cNvPr>
          <p:cNvSpPr txBox="1"/>
          <p:nvPr/>
        </p:nvSpPr>
        <p:spPr>
          <a:xfrm>
            <a:off x="1151841" y="4561896"/>
            <a:ext cx="113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Phase modulation</a:t>
            </a:r>
            <a:endParaRPr lang="LID4096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3AE71F-F920-4EAD-8782-97764A1F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8735" y="1067019"/>
            <a:ext cx="8226569" cy="57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9"/>
    </mc:Choice>
    <mc:Fallback xmlns="">
      <p:transition spd="slow" advTm="1270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EB17E-B1E0-7FBE-362D-96ED90BFB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pilot&#10;&#10;AI-generated content may be incorrect.">
            <a:extLst>
              <a:ext uri="{FF2B5EF4-FFF2-40B4-BE49-F238E27FC236}">
                <a16:creationId xmlns:a16="http://schemas.microsoft.com/office/drawing/2014/main" id="{2BE34BA8-2826-EA28-9B36-0676A6B3C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79" y="4095047"/>
            <a:ext cx="5944939" cy="2054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D1F43-646A-CF89-6B3C-4EDA3E5B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Solution: The Sidebands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BDC0-3F34-4F0C-5163-5CF0A8D5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949C6-5BA0-2D69-583A-B29682C668D5}"/>
              </a:ext>
            </a:extLst>
          </p:cNvPr>
          <p:cNvSpPr txBox="1"/>
          <p:nvPr/>
        </p:nvSpPr>
        <p:spPr>
          <a:xfrm>
            <a:off x="5888334" y="6231135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Lisa metrology system-final report, 2014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203C8-C08C-488C-8FBC-CC3F0C0E5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8735" y="1067019"/>
            <a:ext cx="8226569" cy="57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92"/>
    </mc:Choice>
    <mc:Fallback xmlns="">
      <p:transition spd="slow" advTm="1235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E53A-1EE5-1774-C3B7-9A6DA6AC9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A876E7-34D6-4686-BDFA-CA5D7EF9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36" y="1660350"/>
            <a:ext cx="5829300" cy="716549"/>
          </a:xfrm>
          <a:prstGeom prst="rect">
            <a:avLst/>
          </a:prstGeom>
        </p:spPr>
      </p:pic>
      <p:pic>
        <p:nvPicPr>
          <p:cNvPr id="5" name="Picture 4" descr="A graph of a pilot&#10;&#10;AI-generated content may be incorrect.">
            <a:extLst>
              <a:ext uri="{FF2B5EF4-FFF2-40B4-BE49-F238E27FC236}">
                <a16:creationId xmlns:a16="http://schemas.microsoft.com/office/drawing/2014/main" id="{345D6D04-79E8-4C43-2AEB-751564E64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79" y="4095047"/>
            <a:ext cx="5944939" cy="2054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800B3-58A4-7538-A01C-56ED35AC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Solution: The Sidebands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60455-52E2-5179-D695-C5585FB2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64E10-3ADA-AA57-AEC8-148358F3AFB5}"/>
              </a:ext>
            </a:extLst>
          </p:cNvPr>
          <p:cNvSpPr txBox="1"/>
          <p:nvPr/>
        </p:nvSpPr>
        <p:spPr>
          <a:xfrm>
            <a:off x="5888334" y="6231135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Lisa metrology system-final report, 2014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DCC58-66B4-8684-B303-89E790501972}"/>
              </a:ext>
            </a:extLst>
          </p:cNvPr>
          <p:cNvSpPr txBox="1"/>
          <p:nvPr/>
        </p:nvSpPr>
        <p:spPr>
          <a:xfrm>
            <a:off x="5700968" y="1363829"/>
            <a:ext cx="5543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demodulation, considering laser noise and clock jitter: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01E6-5D0D-4402-B01C-456D1F057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8735" y="1067019"/>
            <a:ext cx="8226569" cy="57150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80ECB8-A098-427C-A341-07979DC1AC1D}"/>
              </a:ext>
            </a:extLst>
          </p:cNvPr>
          <p:cNvSpPr/>
          <p:nvPr/>
        </p:nvSpPr>
        <p:spPr>
          <a:xfrm>
            <a:off x="5559026" y="1255746"/>
            <a:ext cx="6605121" cy="1190473"/>
          </a:xfrm>
          <a:prstGeom prst="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5358C2-830F-48C7-A1B5-E40137849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87" r="50263" b="63989"/>
          <a:stretch/>
        </p:blipFill>
        <p:spPr>
          <a:xfrm>
            <a:off x="3384549" y="4718775"/>
            <a:ext cx="177801" cy="258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2FAF3-AE7F-4F50-9A23-F33F8BAD3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35" t="49455" r="50614" b="10132"/>
          <a:stretch/>
        </p:blipFill>
        <p:spPr>
          <a:xfrm>
            <a:off x="2676525" y="4757307"/>
            <a:ext cx="142875" cy="2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6"/>
    </mc:Choice>
    <mc:Fallback xmlns="">
      <p:transition spd="slow" advTm="845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FCAA-6DE0-FACC-C1D2-3E51A70B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Previous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C334B-C83F-4065-B02A-0C5EB690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17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C2E19F-98EF-474D-8DD0-B8EE6B3DA3AD}"/>
              </a:ext>
            </a:extLst>
          </p:cNvPr>
          <p:cNvGrpSpPr/>
          <p:nvPr/>
        </p:nvGrpSpPr>
        <p:grpSpPr>
          <a:xfrm>
            <a:off x="4608565" y="1323692"/>
            <a:ext cx="3430441" cy="3837895"/>
            <a:chOff x="491318" y="2029963"/>
            <a:chExt cx="3430441" cy="3837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48AACD-0703-43A5-A8B9-854B2AACA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" r="4650"/>
            <a:stretch/>
          </p:blipFill>
          <p:spPr>
            <a:xfrm>
              <a:off x="491318" y="2029963"/>
              <a:ext cx="3430441" cy="29026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E67E5-4A86-4FF7-8D28-DC77F9D2604B}"/>
                </a:ext>
              </a:extLst>
            </p:cNvPr>
            <p:cNvSpPr txBox="1"/>
            <p:nvPr/>
          </p:nvSpPr>
          <p:spPr>
            <a:xfrm>
              <a:off x="491319" y="5129194"/>
              <a:ext cx="34304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 Vine et al., 2010: Experimental Demonstration of Time-Delay Interferometry for LISA, JPL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BA01DBB-76DE-4B2E-977F-10ED848620F6}"/>
              </a:ext>
            </a:extLst>
          </p:cNvPr>
          <p:cNvGrpSpPr/>
          <p:nvPr/>
        </p:nvGrpSpPr>
        <p:grpSpPr>
          <a:xfrm>
            <a:off x="8393101" y="1130531"/>
            <a:ext cx="3430440" cy="3968817"/>
            <a:chOff x="4229554" y="1825518"/>
            <a:chExt cx="3430440" cy="39688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9AF906F-C06F-44D7-8082-373D5AEA6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0" t="1388" r="9910"/>
            <a:stretch/>
          </p:blipFill>
          <p:spPr>
            <a:xfrm>
              <a:off x="4229554" y="1825518"/>
              <a:ext cx="3430440" cy="322438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71AE0B-EBA4-4EB5-9EC1-256F38C91F82}"/>
                </a:ext>
              </a:extLst>
            </p:cNvPr>
            <p:cNvSpPr txBox="1"/>
            <p:nvPr/>
          </p:nvSpPr>
          <p:spPr>
            <a:xfrm>
              <a:off x="4229555" y="5055671"/>
              <a:ext cx="343043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Vidal, 2023: Validation </a:t>
              </a:r>
              <a:r>
                <a:rPr lang="en-US" sz="1400" noProof="0" dirty="0" err="1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expérimentale</a:t>
              </a:r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performances </a:t>
              </a:r>
              <a:r>
                <a:rPr lang="en-US" sz="1400" noProof="0" dirty="0" err="1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interférométriques</a:t>
              </a:r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 LISA, Paris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A34383-72A7-6274-C155-C348259C0DD1}"/>
              </a:ext>
            </a:extLst>
          </p:cNvPr>
          <p:cNvSpPr txBox="1"/>
          <p:nvPr/>
        </p:nvSpPr>
        <p:spPr>
          <a:xfrm>
            <a:off x="4729366" y="5425943"/>
            <a:ext cx="293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Clock jitter, No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F23A5-EA8D-0460-ED05-06C92FFACAF5}"/>
              </a:ext>
            </a:extLst>
          </p:cNvPr>
          <p:cNvSpPr txBox="1"/>
          <p:nvPr/>
        </p:nvSpPr>
        <p:spPr>
          <a:xfrm>
            <a:off x="8256848" y="5425942"/>
            <a:ext cx="370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Clock Jitter, Realistic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957174-BFB9-47C6-AA3A-E15C5D209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6" y="1843913"/>
            <a:ext cx="3709054" cy="20817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4B42A4-7E8A-BEFF-15EA-E27E10F7A9B7}"/>
              </a:ext>
            </a:extLst>
          </p:cNvPr>
          <p:cNvSpPr txBox="1"/>
          <p:nvPr/>
        </p:nvSpPr>
        <p:spPr>
          <a:xfrm>
            <a:off x="523667" y="4354912"/>
            <a:ext cx="3702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Mitryk</a:t>
            </a: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2012: Laser Noise Mitigation through Time Delay Interferometry for Space-based Gravitational Wave Interferometers Using the UF Laser Interferometer</a:t>
            </a:r>
            <a:endParaRPr lang="et-EE" sz="14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3BEB74-634C-820B-6F1B-7A3E1F6C8A3F}"/>
              </a:ext>
            </a:extLst>
          </p:cNvPr>
          <p:cNvSpPr txBox="1"/>
          <p:nvPr/>
        </p:nvSpPr>
        <p:spPr>
          <a:xfrm>
            <a:off x="422878" y="5425942"/>
            <a:ext cx="370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No Clock Jitter, Realistic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2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37"/>
    </mc:Choice>
    <mc:Fallback xmlns="">
      <p:transition spd="slow" advTm="15813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92BC-5D04-12E0-7F65-0227E5C2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004A-8C3A-8DA8-42F2-B8BAC866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Previous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03556-D078-1238-23F2-77D595FE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18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CCB6C5-69BA-6BD2-53EB-0D8C86252E8B}"/>
              </a:ext>
            </a:extLst>
          </p:cNvPr>
          <p:cNvGrpSpPr/>
          <p:nvPr/>
        </p:nvGrpSpPr>
        <p:grpSpPr>
          <a:xfrm>
            <a:off x="4608565" y="1323692"/>
            <a:ext cx="3430441" cy="3837895"/>
            <a:chOff x="491318" y="2029963"/>
            <a:chExt cx="3430441" cy="3837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0917E7-D68F-93C7-A762-2064066F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" r="4650"/>
            <a:stretch/>
          </p:blipFill>
          <p:spPr>
            <a:xfrm>
              <a:off x="491318" y="2029963"/>
              <a:ext cx="3430441" cy="29026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038307-ABDF-2296-394A-13C06E98CB72}"/>
                </a:ext>
              </a:extLst>
            </p:cNvPr>
            <p:cNvSpPr txBox="1"/>
            <p:nvPr/>
          </p:nvSpPr>
          <p:spPr>
            <a:xfrm>
              <a:off x="491319" y="5129194"/>
              <a:ext cx="34304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 Vine et al., 2010: Experimental Demonstration of Time-Delay Interferometry for LISA, JPL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E10184-52D8-2942-2215-524B140EEB9A}"/>
              </a:ext>
            </a:extLst>
          </p:cNvPr>
          <p:cNvGrpSpPr/>
          <p:nvPr/>
        </p:nvGrpSpPr>
        <p:grpSpPr>
          <a:xfrm>
            <a:off x="8393101" y="1130531"/>
            <a:ext cx="3430440" cy="3968817"/>
            <a:chOff x="4229554" y="1825518"/>
            <a:chExt cx="3430440" cy="39688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AFFC9C-BE04-9E24-C59A-C9711C2AB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0" t="1388" r="9910"/>
            <a:stretch/>
          </p:blipFill>
          <p:spPr>
            <a:xfrm>
              <a:off x="4229554" y="1825518"/>
              <a:ext cx="3430440" cy="322438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3937D2-EACA-686F-CA4D-848E55E5B5BB}"/>
                </a:ext>
              </a:extLst>
            </p:cNvPr>
            <p:cNvSpPr txBox="1"/>
            <p:nvPr/>
          </p:nvSpPr>
          <p:spPr>
            <a:xfrm>
              <a:off x="4229555" y="5055671"/>
              <a:ext cx="343043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Vidal, 2023: Validation </a:t>
              </a:r>
              <a:r>
                <a:rPr lang="en-US" sz="1400" noProof="0" dirty="0" err="1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expérimentale</a:t>
              </a:r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 performances </a:t>
              </a:r>
              <a:r>
                <a:rPr lang="en-US" sz="1400" noProof="0" dirty="0" err="1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interférométriques</a:t>
              </a:r>
              <a:r>
                <a:rPr lang="en-US" sz="1400" noProof="0" dirty="0">
                  <a:solidFill>
                    <a:srgbClr val="6679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 LISA, Paris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4276FB-95C2-B964-135B-C59DD63A868D}"/>
              </a:ext>
            </a:extLst>
          </p:cNvPr>
          <p:cNvSpPr txBox="1"/>
          <p:nvPr/>
        </p:nvSpPr>
        <p:spPr>
          <a:xfrm>
            <a:off x="4729366" y="5425943"/>
            <a:ext cx="293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Clock jitter, No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17093-5B13-0D6E-CA64-D6098318FB6F}"/>
              </a:ext>
            </a:extLst>
          </p:cNvPr>
          <p:cNvSpPr txBox="1"/>
          <p:nvPr/>
        </p:nvSpPr>
        <p:spPr>
          <a:xfrm>
            <a:off x="8726254" y="5425942"/>
            <a:ext cx="3233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</a:t>
            </a:r>
            <a:r>
              <a:rPr lang="et-EE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Clock Jitter,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BEBADB-6BDF-E927-452A-FE00CAFE1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6" y="1843913"/>
            <a:ext cx="3709054" cy="20817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4367C9-D82F-BBF0-13AE-7CFB1DF3425E}"/>
              </a:ext>
            </a:extLst>
          </p:cNvPr>
          <p:cNvSpPr txBox="1"/>
          <p:nvPr/>
        </p:nvSpPr>
        <p:spPr>
          <a:xfrm>
            <a:off x="523667" y="4354912"/>
            <a:ext cx="3702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Mitryk</a:t>
            </a: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2012: Laser Noise Mitigation through Time Delay Interferometry for Space-based Gravitational Wave Interferometers Using the UF Laser Interferometer</a:t>
            </a:r>
            <a:endParaRPr lang="et-EE" sz="14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629209-7478-A106-B5AE-E496EECA7C69}"/>
              </a:ext>
            </a:extLst>
          </p:cNvPr>
          <p:cNvSpPr txBox="1"/>
          <p:nvPr/>
        </p:nvSpPr>
        <p:spPr>
          <a:xfrm>
            <a:off x="422878" y="5425942"/>
            <a:ext cx="370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No Clock Jitter, Realistic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DE239-C869-556F-8E40-826B3E05C422}"/>
              </a:ext>
            </a:extLst>
          </p:cNvPr>
          <p:cNvSpPr/>
          <p:nvPr/>
        </p:nvSpPr>
        <p:spPr>
          <a:xfrm>
            <a:off x="316089" y="1130531"/>
            <a:ext cx="3938380" cy="4807425"/>
          </a:xfrm>
          <a:prstGeom prst="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AFE59-0214-FC74-4270-475E560E39C8}"/>
              </a:ext>
            </a:extLst>
          </p:cNvPr>
          <p:cNvSpPr txBox="1"/>
          <p:nvPr/>
        </p:nvSpPr>
        <p:spPr>
          <a:xfrm>
            <a:off x="416766" y="6015692"/>
            <a:ext cx="370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Predecessor to our testbed, limited by the technology of the time</a:t>
            </a:r>
            <a:endParaRPr lang="et-EE" sz="14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14"/>
    </mc:Choice>
    <mc:Fallback xmlns="">
      <p:transition spd="slow" advTm="9621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6374-A8F8-43F2-992D-EEECA3D5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Previous Experiments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20280-FFEA-425E-9556-944E39C3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19</a:t>
            </a:fld>
            <a:endParaRPr lang="et-E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C31BE-51F0-4090-BD74-D17FA095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30" y="1276460"/>
            <a:ext cx="8893352" cy="49456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E87264-6ED3-4B64-A721-9B4E6C60760B}"/>
              </a:ext>
            </a:extLst>
          </p:cNvPr>
          <p:cNvSpPr/>
          <p:nvPr/>
        </p:nvSpPr>
        <p:spPr>
          <a:xfrm>
            <a:off x="6363665" y="6020187"/>
            <a:ext cx="2687500" cy="4038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A87F1-5CD9-4242-9428-8C6D7E65D78B}"/>
              </a:ext>
            </a:extLst>
          </p:cNvPr>
          <p:cNvSpPr txBox="1"/>
          <p:nvPr/>
        </p:nvSpPr>
        <p:spPr>
          <a:xfrm>
            <a:off x="8276597" y="6385023"/>
            <a:ext cx="1509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Mitryk</a:t>
            </a: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20803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4DF8-50BD-911F-5284-B6BF3624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 of the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6A1-C171-FA2D-A0A5-345CC1EAD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LISA interferometry</a:t>
            </a:r>
          </a:p>
          <a:p>
            <a:r>
              <a:rPr lang="en-US" dirty="0"/>
              <a:t>About previous</a:t>
            </a:r>
            <a:r>
              <a:rPr lang="en-US" noProof="0" dirty="0"/>
              <a:t> LISA simulators</a:t>
            </a:r>
          </a:p>
          <a:p>
            <a:r>
              <a:rPr lang="en-US" noProof="0" dirty="0"/>
              <a:t>Overview of our proposed LISA testbed</a:t>
            </a:r>
          </a:p>
          <a:p>
            <a:pPr lvl="1"/>
            <a:r>
              <a:rPr lang="en-US" noProof="0" dirty="0"/>
              <a:t>Its purpose and goals</a:t>
            </a:r>
          </a:p>
          <a:p>
            <a:pPr lvl="1"/>
            <a:r>
              <a:rPr lang="en-US" dirty="0"/>
              <a:t>Status of the current purely electronic testbed</a:t>
            </a:r>
          </a:p>
          <a:p>
            <a:pPr lvl="1"/>
            <a:r>
              <a:rPr lang="en-US" dirty="0"/>
              <a:t>Putting together an optical input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473E-A78B-FB97-FF82-A9DD9EF4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1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34"/>
    </mc:Choice>
    <mc:Fallback xmlns="">
      <p:transition spd="slow" advTm="4773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A139-ADB5-9AB8-AEFE-E5B92421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MiniLISA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3E38-B1D3-18DA-0767-FE77DB1DA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1"/>
            <a:ext cx="11301513" cy="5225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is a hardware testbed that aims to simulate LISA’s signal chain and test whether we can recover a gravitational wave signal from a realistic, noisy system.</a:t>
            </a:r>
            <a:endParaRPr lang="en-US" noProof="0" dirty="0"/>
          </a:p>
          <a:p>
            <a:pPr marL="0" indent="0">
              <a:buNone/>
            </a:pPr>
            <a:r>
              <a:rPr lang="en-US" dirty="0"/>
              <a:t>To start with, w</a:t>
            </a:r>
            <a:r>
              <a:rPr lang="en-US" noProof="0" dirty="0"/>
              <a:t>e want to test the combination of </a:t>
            </a:r>
            <a:r>
              <a:rPr lang="en-US" noProof="0" dirty="0">
                <a:highlight>
                  <a:srgbClr val="D8DFE3"/>
                </a:highlight>
              </a:rPr>
              <a:t>second generation TDI</a:t>
            </a:r>
            <a:r>
              <a:rPr lang="en-US" noProof="0" dirty="0"/>
              <a:t> and the </a:t>
            </a:r>
            <a:r>
              <a:rPr lang="en-US" noProof="0" dirty="0">
                <a:highlight>
                  <a:srgbClr val="D8DFE3"/>
                </a:highlight>
              </a:rPr>
              <a:t>clock noise removal</a:t>
            </a:r>
            <a:r>
              <a:rPr lang="en-US" noProof="0" dirty="0"/>
              <a:t> post</a:t>
            </a:r>
            <a:r>
              <a:rPr lang="et-EE" dirty="0"/>
              <a:t>-</a:t>
            </a:r>
            <a:r>
              <a:rPr lang="en-US" noProof="0" dirty="0"/>
              <a:t>processing methods on </a:t>
            </a:r>
            <a:r>
              <a:rPr lang="en-US" noProof="0" dirty="0">
                <a:highlight>
                  <a:srgbClr val="D8DFE3"/>
                </a:highlight>
              </a:rPr>
              <a:t>experimental data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could also offer a substitute to modelled noise sources included in current data analysis.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00162-FBF5-4B66-9DF2-F0CE085A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5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88"/>
    </mc:Choice>
    <mc:Fallback xmlns="">
      <p:transition spd="slow" advTm="11408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B943-D49C-727C-A350-31F5A333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3280-550A-07EE-A9E9-6A0C4D08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1161756"/>
            <a:ext cx="11493424" cy="4652022"/>
          </a:xfrm>
        </p:spPr>
        <p:txBody>
          <a:bodyPr/>
          <a:lstStyle/>
          <a:p>
            <a:pPr marL="0" indent="0">
              <a:buNone/>
            </a:pPr>
            <a:r>
              <a:rPr lang="et-EE" dirty="0"/>
              <a:t>A </a:t>
            </a:r>
            <a:r>
              <a:rPr lang="et-EE" dirty="0">
                <a:highlight>
                  <a:srgbClr val="D8DFE3"/>
                </a:highlight>
              </a:rPr>
              <a:t>fully electronic</a:t>
            </a:r>
            <a:r>
              <a:rPr lang="et-EE" dirty="0"/>
              <a:t> implementation of the interferometry system together with a </a:t>
            </a:r>
            <a:r>
              <a:rPr lang="et-EE" dirty="0">
                <a:highlight>
                  <a:srgbClr val="D8DFE3"/>
                </a:highlight>
              </a:rPr>
              <a:t>delay and gravitational wave injection</a:t>
            </a:r>
            <a:r>
              <a:rPr lang="et-EE" dirty="0"/>
              <a:t> has already been developed and is being tested.</a:t>
            </a:r>
          </a:p>
          <a:p>
            <a:r>
              <a:rPr lang="et-EE" dirty="0"/>
              <a:t>Time varying delays</a:t>
            </a:r>
            <a:endParaRPr lang="en-US" dirty="0"/>
          </a:p>
          <a:p>
            <a:r>
              <a:rPr lang="en-US" dirty="0"/>
              <a:t>Doppler shifts for both the carrier and sidebands</a:t>
            </a:r>
          </a:p>
          <a:p>
            <a:r>
              <a:rPr lang="en-US" dirty="0"/>
              <a:t>Gravitational wave injection</a:t>
            </a:r>
          </a:p>
          <a:p>
            <a:endParaRPr lang="en-US" dirty="0"/>
          </a:p>
          <a:p>
            <a:endParaRPr lang="et-E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8D17-7164-DAC5-01A1-F8F2126D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21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051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38"/>
    </mc:Choice>
    <mc:Fallback xmlns="">
      <p:transition spd="slow" advTm="6623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6BF6-8E62-4205-5118-41C648EC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Delay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C6F-2A6C-468C-B790-CC0238C4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7ACA-A277-DB93-D0DC-E6E2FF17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74" y="1130531"/>
            <a:ext cx="11089382" cy="45808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center of the experiment is the delay line</a:t>
            </a:r>
            <a:r>
              <a:rPr lang="et-EE" dirty="0"/>
              <a:t>.</a:t>
            </a:r>
          </a:p>
          <a:p>
            <a:pPr marL="0" indent="0">
              <a:buNone/>
            </a:pPr>
            <a:r>
              <a:rPr lang="en-US" noProof="0" dirty="0"/>
              <a:t>The added </a:t>
            </a:r>
            <a:r>
              <a:rPr lang="en-US" noProof="0" dirty="0">
                <a:highlight>
                  <a:srgbClr val="D8DFE3"/>
                </a:highlight>
              </a:rPr>
              <a:t>varying delays</a:t>
            </a:r>
            <a:r>
              <a:rPr lang="en-US" noProof="0" dirty="0"/>
              <a:t>, </a:t>
            </a:r>
            <a:r>
              <a:rPr lang="en-US" noProof="0" dirty="0">
                <a:highlight>
                  <a:srgbClr val="D8DFE3"/>
                </a:highlight>
              </a:rPr>
              <a:t>gravitational wave signals </a:t>
            </a:r>
            <a:r>
              <a:rPr lang="en-US" noProof="0" dirty="0"/>
              <a:t>and </a:t>
            </a:r>
            <a:r>
              <a:rPr lang="en-US" noProof="0" dirty="0">
                <a:highlight>
                  <a:srgbClr val="D8DFE3"/>
                </a:highlight>
              </a:rPr>
              <a:t>Doppler shifts </a:t>
            </a:r>
            <a:r>
              <a:rPr lang="en-US" noProof="0" dirty="0"/>
              <a:t>are controllable via a Python-based interface.</a:t>
            </a:r>
          </a:p>
          <a:p>
            <a:pPr marL="0" indent="0">
              <a:buNone/>
            </a:pPr>
            <a:r>
              <a:rPr lang="en-US" noProof="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34B-FD03-4E58-AE15-7F8B5007F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59" y="2635250"/>
            <a:ext cx="4796101" cy="3708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83691-707B-085B-F6AC-4299020EFC9D}"/>
              </a:ext>
            </a:extLst>
          </p:cNvPr>
          <p:cNvSpPr txBox="1"/>
          <p:nvPr/>
        </p:nvSpPr>
        <p:spPr>
          <a:xfrm>
            <a:off x="6439745" y="6277302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 Zynq™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UltraScale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RFSoC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ZCU208 Evaluation Kit</a:t>
            </a:r>
          </a:p>
          <a:p>
            <a:pPr algn="l"/>
            <a:endParaRPr lang="en-US" sz="1400" noProof="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F7097E8F-6865-B51C-BCE8-5236F0DF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1" t="24870" r="40625" b="51290"/>
          <a:stretch/>
        </p:blipFill>
        <p:spPr>
          <a:xfrm>
            <a:off x="1327146" y="3068911"/>
            <a:ext cx="3456634" cy="210540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43ADB2-6DF3-2C0C-10A8-7543F38FBF9F}"/>
              </a:ext>
            </a:extLst>
          </p:cNvPr>
          <p:cNvCxnSpPr>
            <a:cxnSpLocks/>
          </p:cNvCxnSpPr>
          <p:nvPr/>
        </p:nvCxnSpPr>
        <p:spPr>
          <a:xfrm>
            <a:off x="1336671" y="4228531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0D1AAB-D75E-6A63-A6F5-F6412E37E0D1}"/>
              </a:ext>
            </a:extLst>
          </p:cNvPr>
          <p:cNvCxnSpPr>
            <a:cxnSpLocks/>
          </p:cNvCxnSpPr>
          <p:nvPr/>
        </p:nvCxnSpPr>
        <p:spPr>
          <a:xfrm>
            <a:off x="4673506" y="4202497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706F12-BC34-568C-FCBD-340DF8158E5F}"/>
              </a:ext>
            </a:extLst>
          </p:cNvPr>
          <p:cNvCxnSpPr>
            <a:cxnSpLocks/>
          </p:cNvCxnSpPr>
          <p:nvPr/>
        </p:nvCxnSpPr>
        <p:spPr>
          <a:xfrm flipV="1">
            <a:off x="3263401" y="5091130"/>
            <a:ext cx="0" cy="1612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59"/>
    </mc:Choice>
    <mc:Fallback xmlns="">
      <p:transition spd="slow" advTm="9655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A39B-4CEE-5835-8318-CC0ED04A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Signal Processing on the Delay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7E39-ADF2-645F-C405-362612FB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F26C1F-3DCB-F658-348B-7E1FCEEFA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74" y="1130531"/>
            <a:ext cx="11089382" cy="458082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The evaluation board includes enough to take in two photodetector readings and output the corresponding LISA-like </a:t>
            </a:r>
            <a:r>
              <a:rPr lang="en-US" noProof="0" dirty="0" err="1"/>
              <a:t>beatnote</a:t>
            </a:r>
            <a:r>
              <a:rPr lang="en-US" noProof="0" dirty="0"/>
              <a:t> as an electrical signal.</a:t>
            </a:r>
          </a:p>
          <a:p>
            <a:pPr marL="0" indent="0">
              <a:buNone/>
            </a:pPr>
            <a:r>
              <a:rPr lang="en-US" noProof="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EA98-CC7D-72A9-48D7-532F2A43B3D3}"/>
              </a:ext>
            </a:extLst>
          </p:cNvPr>
          <p:cNvSpPr txBox="1"/>
          <p:nvPr/>
        </p:nvSpPr>
        <p:spPr>
          <a:xfrm>
            <a:off x="1024564" y="6380537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Reid Ferguson</a:t>
            </a:r>
          </a:p>
        </p:txBody>
      </p:sp>
      <p:pic>
        <p:nvPicPr>
          <p:cNvPr id="7" name="Picture 6" descr="A diagram of a machine&#10;&#10;AI-generated content may be incorrect.">
            <a:extLst>
              <a:ext uri="{FF2B5EF4-FFF2-40B4-BE49-F238E27FC236}">
                <a16:creationId xmlns:a16="http://schemas.microsoft.com/office/drawing/2014/main" id="{9F3D9026-96CB-0CB8-21EB-5423F7E7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2368538"/>
            <a:ext cx="11103302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17"/>
    </mc:Choice>
    <mc:Fallback xmlns="">
      <p:transition spd="slow" advTm="10421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B6752-F492-CA77-EE21-C82134A7E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8734-1BE3-C72D-6E0F-0A2CE44C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" y="241069"/>
            <a:ext cx="11632583" cy="889462"/>
          </a:xfrm>
        </p:spPr>
        <p:txBody>
          <a:bodyPr/>
          <a:lstStyle/>
          <a:p>
            <a:r>
              <a:rPr lang="en-US" noProof="0" dirty="0"/>
              <a:t>Delay Line </a:t>
            </a:r>
            <a:r>
              <a:rPr lang="et-EE" noProof="0" dirty="0"/>
              <a:t>Performance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3E78-8C1D-3619-97FC-11070766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C057A2-ACE2-D3ED-3B7C-3B05540A4634}"/>
              </a:ext>
            </a:extLst>
          </p:cNvPr>
          <p:cNvSpPr txBox="1">
            <a:spLocks/>
          </p:cNvSpPr>
          <p:nvPr/>
        </p:nvSpPr>
        <p:spPr>
          <a:xfrm>
            <a:off x="334974" y="1130531"/>
            <a:ext cx="11089382" cy="458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Main noise source is the clock jitter, which couples into the </a:t>
            </a:r>
            <a:r>
              <a:rPr lang="et-EE" noProof="0" dirty="0"/>
              <a:t>phase measurement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This won’t be suppressed by TDI or clock noise removal and an extra measurement is likely needed.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 </a:t>
            </a:r>
          </a:p>
        </p:txBody>
      </p:sp>
      <p:pic>
        <p:nvPicPr>
          <p:cNvPr id="17" name="Picture 16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840C4F0F-A783-1CCB-D3CC-B9E93561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1" t="24870" r="40625" b="51290"/>
          <a:stretch/>
        </p:blipFill>
        <p:spPr>
          <a:xfrm>
            <a:off x="3336568" y="3136645"/>
            <a:ext cx="3456634" cy="210540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F69AE1-CE9F-0E6B-A709-7AB896427DDB}"/>
              </a:ext>
            </a:extLst>
          </p:cNvPr>
          <p:cNvCxnSpPr>
            <a:cxnSpLocks/>
          </p:cNvCxnSpPr>
          <p:nvPr/>
        </p:nvCxnSpPr>
        <p:spPr>
          <a:xfrm>
            <a:off x="3346093" y="4296265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0B9ACD-D48E-B254-2872-3AAB58A64D7A}"/>
              </a:ext>
            </a:extLst>
          </p:cNvPr>
          <p:cNvCxnSpPr>
            <a:cxnSpLocks/>
          </p:cNvCxnSpPr>
          <p:nvPr/>
        </p:nvCxnSpPr>
        <p:spPr>
          <a:xfrm>
            <a:off x="6682928" y="4270231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AB4534-3AD3-B18C-1923-3B3D12DA5C54}"/>
              </a:ext>
            </a:extLst>
          </p:cNvPr>
          <p:cNvCxnSpPr>
            <a:cxnSpLocks/>
          </p:cNvCxnSpPr>
          <p:nvPr/>
        </p:nvCxnSpPr>
        <p:spPr>
          <a:xfrm flipV="1">
            <a:off x="5272823" y="5158864"/>
            <a:ext cx="0" cy="1612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91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85"/>
    </mc:Choice>
    <mc:Fallback xmlns="">
      <p:transition spd="slow" advTm="5288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FD181-DF00-7BE1-E8B9-7C9EE48A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BE0D-C574-BDA9-B14E-FC5CE6FA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Line </a:t>
            </a:r>
            <a:r>
              <a:rPr lang="et-EE" dirty="0"/>
              <a:t>Noise</a:t>
            </a:r>
            <a:r>
              <a:rPr lang="en-US" dirty="0"/>
              <a:t> Measurement</a:t>
            </a:r>
            <a:endParaRPr lang="et-EE" dirty="0"/>
          </a:p>
        </p:txBody>
      </p:sp>
      <p:pic>
        <p:nvPicPr>
          <p:cNvPr id="6" name="Content Placeholder 5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C1001935-D587-F52A-AF6A-3DB6B8A9F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75" y="1571733"/>
            <a:ext cx="5268064" cy="34666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F779-6964-3022-DCE8-880DBDE0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25</a:t>
            </a:fld>
            <a:endParaRPr lang="et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8B400-37F6-14F9-532D-7AB83CA170F8}"/>
              </a:ext>
            </a:extLst>
          </p:cNvPr>
          <p:cNvSpPr txBox="1"/>
          <p:nvPr/>
        </p:nvSpPr>
        <p:spPr>
          <a:xfrm>
            <a:off x="1024564" y="6380537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Reid Ferguson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E76DAD-FEAC-D158-45DE-D6784ADF4A42}"/>
              </a:ext>
            </a:extLst>
          </p:cNvPr>
          <p:cNvSpPr/>
          <p:nvPr/>
        </p:nvSpPr>
        <p:spPr>
          <a:xfrm>
            <a:off x="3488267" y="4832350"/>
            <a:ext cx="1648177" cy="261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236C0-099D-431E-9254-CB34453E6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" r="1271"/>
          <a:stretch/>
        </p:blipFill>
        <p:spPr>
          <a:xfrm>
            <a:off x="5486400" y="1571733"/>
            <a:ext cx="6094453" cy="37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48"/>
    </mc:Choice>
    <mc:Fallback xmlns="">
      <p:transition spd="slow" advTm="11904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47C2-A0F4-6576-F71D-22374E09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5E3892-C595-0974-A7C9-6195A74D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30B04-98CF-B877-16D2-49AFA4C4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Phase Measurement with an Optical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7E5C-E84B-6B6B-1AD5-64D76070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A16E65-8BF4-A8A0-C86B-7A254745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science interferometer readout.</a:t>
            </a:r>
          </a:p>
        </p:txBody>
      </p:sp>
    </p:spTree>
    <p:extLst>
      <p:ext uri="{BB962C8B-B14F-4D97-AF65-F5344CB8AC3E}">
        <p14:creationId xmlns:p14="http://schemas.microsoft.com/office/powerpoint/2010/main" val="5537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55"/>
    </mc:Choice>
    <mc:Fallback xmlns="">
      <p:transition spd="slow" advTm="7105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69AFD-DBE3-FB37-62A7-BC9AE2DF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687EB0-9102-8C4F-933E-0D08AD10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74B2D-10AD-6BE8-3327-D3601652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Phase Measurement with an Optical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A5492-1DC1-BCBA-FD24-FD859A98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DA1091-2C9D-8B24-6B5B-9D5E32A5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science interferometer readout.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C44CCD-35A2-16ED-D6B9-1B98717093BA}"/>
              </a:ext>
            </a:extLst>
          </p:cNvPr>
          <p:cNvSpPr/>
          <p:nvPr/>
        </p:nvSpPr>
        <p:spPr>
          <a:xfrm>
            <a:off x="5517265" y="2106592"/>
            <a:ext cx="1307940" cy="821803"/>
          </a:xfrm>
          <a:prstGeom prst="round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A54-2241-499E-8D8F-9E9AE232DC52}"/>
              </a:ext>
            </a:extLst>
          </p:cNvPr>
          <p:cNvSpPr txBox="1"/>
          <p:nvPr/>
        </p:nvSpPr>
        <p:spPr>
          <a:xfrm>
            <a:off x="5785519" y="1737260"/>
            <a:ext cx="108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 IF</a:t>
            </a:r>
            <a:endParaRPr lang="LID4096" b="1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2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33"/>
    </mc:Choice>
    <mc:Fallback xmlns="">
      <p:transition spd="slow" advTm="2363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B6B3-4490-3597-B4B9-0B75F63B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83FED-3939-E29C-9F6D-FA488D60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D73CE-AF23-752A-CC39-4A7C806D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Phase Measurement with an Optical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2F04-29E5-F54E-5D2B-DFC4CE10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A9E87D-A070-AE04-588A-7CEFA405A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arm link.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410FD-0DF0-D71C-6F44-B0F6B54993A0}"/>
              </a:ext>
            </a:extLst>
          </p:cNvPr>
          <p:cNvSpPr txBox="1"/>
          <p:nvPr/>
        </p:nvSpPr>
        <p:spPr>
          <a:xfrm>
            <a:off x="4639375" y="4732905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936AA-68D9-E7DE-C34D-87336306141C}"/>
              </a:ext>
            </a:extLst>
          </p:cNvPr>
          <p:cNvSpPr txBox="1"/>
          <p:nvPr/>
        </p:nvSpPr>
        <p:spPr>
          <a:xfrm>
            <a:off x="4639375" y="3827343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F232A-2FA4-958E-C3CC-400F3B9FEA7F}"/>
              </a:ext>
            </a:extLst>
          </p:cNvPr>
          <p:cNvSpPr txBox="1"/>
          <p:nvPr/>
        </p:nvSpPr>
        <p:spPr>
          <a:xfrm>
            <a:off x="5298391" y="2039190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~15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47"/>
    </mc:Choice>
    <mc:Fallback xmlns="">
      <p:transition spd="slow" advTm="11304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32A7-AADA-2DF8-5B24-9EB49AC3B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red and gold electronic board&#10;&#10;AI-generated content may be incorrect.">
            <a:extLst>
              <a:ext uri="{FF2B5EF4-FFF2-40B4-BE49-F238E27FC236}">
                <a16:creationId xmlns:a16="http://schemas.microsoft.com/office/drawing/2014/main" id="{8F071EAB-F39F-63E3-ACD4-B6EECBEF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30" y="2530613"/>
            <a:ext cx="4658911" cy="3548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4404A-8A32-F012-2883-2A499D04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Phasemeters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0614E-F087-21BF-A764-A9885035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E61793-042C-9E86-BDEE-45912C2BFA2C}"/>
              </a:ext>
            </a:extLst>
          </p:cNvPr>
          <p:cNvSpPr txBox="1">
            <a:spLocks/>
          </p:cNvSpPr>
          <p:nvPr/>
        </p:nvSpPr>
        <p:spPr>
          <a:xfrm>
            <a:off x="334974" y="1130531"/>
            <a:ext cx="7872048" cy="458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noProof="0" dirty="0">
                <a:highlight>
                  <a:srgbClr val="D8DFE3"/>
                </a:highlight>
              </a:rPr>
              <a:t>Red Pitaya</a:t>
            </a:r>
            <a:r>
              <a:rPr lang="en-US" noProof="0" dirty="0"/>
              <a:t> running LISA </a:t>
            </a:r>
            <a:r>
              <a:rPr lang="en-US" noProof="0" dirty="0" err="1"/>
              <a:t>gateware</a:t>
            </a: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Not space-qualified, but enables MHz phase readout</a:t>
            </a:r>
          </a:p>
          <a:p>
            <a:pPr marL="0" indent="0">
              <a:buNone/>
            </a:pPr>
            <a:r>
              <a:rPr lang="en-US" noProof="0" dirty="0"/>
              <a:t>ADC is noisier than LISA’s frontend, but pilot tone correction helps</a:t>
            </a:r>
            <a:br>
              <a:rPr lang="en-US" noProof="0" dirty="0"/>
            </a:br>
            <a:r>
              <a:rPr lang="en-US" noProof="0" dirty="0"/>
              <a:t>Each board has two inputs and two outputs.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7DFCC4-439C-0FB8-9152-673BBC629212}"/>
              </a:ext>
            </a:extLst>
          </p:cNvPr>
          <p:cNvSpPr txBox="1"/>
          <p:nvPr/>
        </p:nvSpPr>
        <p:spPr>
          <a:xfrm>
            <a:off x="8326239" y="6385023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Pitaya</a:t>
            </a:r>
          </a:p>
        </p:txBody>
      </p:sp>
    </p:spTree>
    <p:extLst>
      <p:ext uri="{BB962C8B-B14F-4D97-AF65-F5344CB8AC3E}">
        <p14:creationId xmlns:p14="http://schemas.microsoft.com/office/powerpoint/2010/main" val="259852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53"/>
    </mc:Choice>
    <mc:Fallback xmlns="">
      <p:transition spd="slow" advTm="2885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0E83B-4E1D-4C47-8F86-A590E041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023306B6-0EFE-8B17-4C82-5D1275FD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1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0"/>
    </mc:Choice>
    <mc:Fallback xmlns="">
      <p:transition spd="slow" advTm="36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3F9A-FFA7-46FB-AF95-55434D2D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2F013B-7B3C-3FEC-AB1E-4B06BC4007D3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F3C2A-AD1D-4060-AF9E-E995291F1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83"/>
          <a:stretch/>
        </p:blipFill>
        <p:spPr>
          <a:xfrm>
            <a:off x="2109224" y="530327"/>
            <a:ext cx="7384026" cy="61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4"/>
    </mc:Choice>
    <mc:Fallback xmlns="">
      <p:transition spd="slow" advTm="1534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EF120-6E5D-B457-ECDB-35E6A1F7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9C19E-2542-2196-66FB-086CEE5C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717E37-71DC-87FC-410B-BD5CAE21B95F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08590D-1F38-0FE9-57F5-51B5B473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" t="11448" r="16505" b="21407"/>
          <a:stretch/>
        </p:blipFill>
        <p:spPr>
          <a:xfrm>
            <a:off x="1136458" y="1208550"/>
            <a:ext cx="9485821" cy="54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8"/>
    </mc:Choice>
    <mc:Fallback xmlns="">
      <p:transition spd="slow" advTm="6987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0B4FD-FFE5-CCE0-F910-13E5040B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9D8D-CE63-3274-25D8-CE29B091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Possible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4115-7EC5-1E66-4730-1AF4406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1161756"/>
            <a:ext cx="11493424" cy="5058422"/>
          </a:xfrm>
        </p:spPr>
        <p:txBody>
          <a:bodyPr/>
          <a:lstStyle/>
          <a:p>
            <a:r>
              <a:rPr lang="en-US" dirty="0"/>
              <a:t>More true-to-LISA clock noise transfer</a:t>
            </a:r>
            <a:endParaRPr lang="et-EE" dirty="0"/>
          </a:p>
          <a:p>
            <a:pPr lvl="1"/>
            <a:r>
              <a:rPr lang="et-EE" dirty="0"/>
              <a:t>Needs some more studying</a:t>
            </a:r>
            <a:endParaRPr lang="en-US" dirty="0"/>
          </a:p>
          <a:p>
            <a:r>
              <a:rPr lang="en-US" dirty="0"/>
              <a:t>Third arm link</a:t>
            </a:r>
            <a:endParaRPr lang="et-EE" dirty="0"/>
          </a:p>
          <a:p>
            <a:pPr lvl="1"/>
            <a:r>
              <a:rPr lang="et-EE" dirty="0"/>
              <a:t>Needs frequency planning</a:t>
            </a:r>
            <a:endParaRPr lang="en-US" dirty="0"/>
          </a:p>
          <a:p>
            <a:r>
              <a:rPr lang="en-US" dirty="0"/>
              <a:t>Test mass acceleration noise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9A23-DD28-F569-4C25-F0372D97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4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37"/>
    </mc:Choice>
    <mc:Fallback xmlns="">
      <p:transition spd="slow" advTm="17753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7387DA-ED55-4ABA-861E-0B7EFD89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t>33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A358E-50C2-4E3E-BDC8-96827EC1F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108" y="0"/>
            <a:ext cx="1368221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17EA28-64FD-4135-8C3E-298E0E1F57CC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F6F8FA"/>
                </a:solidFill>
              </a:rPr>
              <a:t>Preliminary Optical Layout</a:t>
            </a:r>
          </a:p>
        </p:txBody>
      </p:sp>
    </p:spTree>
    <p:extLst>
      <p:ext uri="{BB962C8B-B14F-4D97-AF65-F5344CB8AC3E}">
        <p14:creationId xmlns:p14="http://schemas.microsoft.com/office/powerpoint/2010/main" val="23725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18"/>
    </mc:Choice>
    <mc:Fallback xmlns="">
      <p:transition spd="slow" advTm="3511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3AE86-6E48-FE7C-DF10-2693E82D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8584A2-4241-4FDA-95B2-FB2728940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284F7-937A-505B-2EF4-D78B0AB2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611B-5EF2-46AB-A8CE-B539A44B88E8}"/>
              </a:ext>
            </a:extLst>
          </p:cNvPr>
          <p:cNvSpPr txBox="1"/>
          <p:nvPr/>
        </p:nvSpPr>
        <p:spPr>
          <a:xfrm>
            <a:off x="6420601" y="5130332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Thank you for listening!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131246-0B33-CC6C-CA0D-334978A9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425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8"/>
    </mc:Choice>
    <mc:Fallback xmlns="">
      <p:transition spd="slow" advTm="369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1A92-4E52-D5E9-AEBE-C10E24D6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B8331-EFD1-B363-5070-05DC71A1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Test mass to spacecraft distance measurement is perfect</a:t>
            </a:r>
          </a:p>
          <a:p>
            <a:r>
              <a:rPr lang="en-US" noProof="0" dirty="0"/>
              <a:t>No optical bench jittering</a:t>
            </a:r>
          </a:p>
          <a:p>
            <a:r>
              <a:rPr lang="en-US" noProof="0" dirty="0"/>
              <a:t>Adjacent/local lasers are perfectly locked</a:t>
            </a:r>
          </a:p>
          <a:p>
            <a:r>
              <a:rPr lang="en-US" noProof="0" dirty="0"/>
              <a:t>No backlink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AB3C0-43B5-2A54-C3ED-35F397D8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6284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DEF120-6E5D-B457-ECDB-35E6A1F7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9C19E-2542-2196-66FB-086CEE5C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717E37-71DC-87FC-410B-BD5CAE21B95F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 – Technical Noise Sources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08590D-1F38-0FE9-57F5-51B5B473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" t="11448" r="16505" b="21407"/>
          <a:stretch/>
        </p:blipFill>
        <p:spPr>
          <a:xfrm>
            <a:off x="1136458" y="1208550"/>
            <a:ext cx="9485821" cy="54083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7B74A2-3F54-45D5-BB47-14FAC6F607A1}"/>
              </a:ext>
            </a:extLst>
          </p:cNvPr>
          <p:cNvCxnSpPr>
            <a:cxnSpLocks/>
          </p:cNvCxnSpPr>
          <p:nvPr/>
        </p:nvCxnSpPr>
        <p:spPr>
          <a:xfrm flipV="1">
            <a:off x="1569721" y="4229100"/>
            <a:ext cx="1979929" cy="53975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A7978F-8AA9-4BEF-A8D3-9D3BE6E3562E}"/>
              </a:ext>
            </a:extLst>
          </p:cNvPr>
          <p:cNvCxnSpPr>
            <a:cxnSpLocks/>
          </p:cNvCxnSpPr>
          <p:nvPr/>
        </p:nvCxnSpPr>
        <p:spPr>
          <a:xfrm flipH="1">
            <a:off x="4381500" y="2292350"/>
            <a:ext cx="520700" cy="153035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44DC23-70C8-43B0-9E15-6A5AB1965643}"/>
              </a:ext>
            </a:extLst>
          </p:cNvPr>
          <p:cNvCxnSpPr>
            <a:cxnSpLocks/>
          </p:cNvCxnSpPr>
          <p:nvPr/>
        </p:nvCxnSpPr>
        <p:spPr>
          <a:xfrm>
            <a:off x="5080000" y="2546350"/>
            <a:ext cx="457200" cy="95250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32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Internals of a LISA Spacecraft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54783-A69F-47BD-8A6E-96211884139E}"/>
              </a:ext>
            </a:extLst>
          </p:cNvPr>
          <p:cNvSpPr/>
          <p:nvPr/>
        </p:nvSpPr>
        <p:spPr>
          <a:xfrm>
            <a:off x="0" y="4790440"/>
            <a:ext cx="756920" cy="320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55E6D-1BB9-F7B5-475E-952DA7823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86" y="936705"/>
            <a:ext cx="4578490" cy="440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BA872-1BC7-21AA-AB9B-5FA8ACF62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57" y="1568269"/>
            <a:ext cx="4431451" cy="393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56A64C-FD0E-C4D7-28A9-F98340C76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38" y="2180043"/>
            <a:ext cx="3583703" cy="40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996D90-70E0-4305-A2C1-BA44E885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5085" y="1066788"/>
            <a:ext cx="8226569" cy="57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48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9CC72C-FBB7-5C42-838B-6169A56FD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D8B23-582B-37EF-6D39-8A048D62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F8A413-A2FD-EFB2-7395-A01A201A301C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372ACA-27D6-8749-168A-85D8F815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" t="11448" r="16505" b="21407"/>
          <a:stretch/>
        </p:blipFill>
        <p:spPr>
          <a:xfrm>
            <a:off x="1136458" y="1208550"/>
            <a:ext cx="9485821" cy="54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44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E234E6-C1B2-A567-5FE1-872865EE7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EEE6-DF49-9C0E-D738-74F10FBC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Experimental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2E11F-426A-52AE-D087-8BCDFFDE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2" y="1161755"/>
            <a:ext cx="11075735" cy="51035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b="1" noProof="0" dirty="0"/>
              <a:t>Laser Characterization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noProof="0" dirty="0"/>
              <a:t>Measure free-running laser phase noise PSD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noProof="0" dirty="0"/>
              <a:t>Lock two lasers to optical cavities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noProof="0" dirty="0"/>
              <a:t>Measure cavity-locked laser noise — aim for LISA-level performance</a:t>
            </a:r>
          </a:p>
          <a:p>
            <a:pPr>
              <a:buNone/>
            </a:pPr>
            <a:r>
              <a:rPr lang="en-US" sz="2200" b="1" noProof="0" dirty="0"/>
              <a:t>Arm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noProof="0" dirty="0"/>
              <a:t>Test transponder signal to verify baseline delay chain behavior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noProof="0" dirty="0"/>
              <a:t>Create first arm link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noProof="0" dirty="0"/>
              <a:t>Create second arm link for full TDI X</a:t>
            </a:r>
          </a:p>
          <a:p>
            <a:pPr>
              <a:buNone/>
            </a:pPr>
            <a:r>
              <a:rPr lang="en-US" sz="2200" b="1" noProof="0" dirty="0"/>
              <a:t>TDI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noProof="0" dirty="0"/>
              <a:t>Calculate TDI combinations and clock-noise corrected PSDs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noProof="0" dirty="0"/>
              <a:t>Compare </a:t>
            </a:r>
            <a:r>
              <a:rPr lang="en-US" sz="2200" dirty="0"/>
              <a:t>results</a:t>
            </a:r>
            <a:r>
              <a:rPr lang="en-US" sz="2200" noProof="0" dirty="0"/>
              <a:t> to expected suppression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2B73F-766A-78F2-FB0A-E39BA381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7110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58F8-DCB5-8D35-0FF9-485C469B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7590-3BDF-CA03-4AAB-CA083D25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97" y="1130531"/>
            <a:ext cx="11644560" cy="436542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highlight>
                  <a:srgbClr val="D8DFE3"/>
                </a:highlight>
              </a:rPr>
              <a:t>Space-based</a:t>
            </a:r>
            <a:r>
              <a:rPr lang="en-US" noProof="0" dirty="0"/>
              <a:t> gravitational wave detector</a:t>
            </a:r>
          </a:p>
          <a:p>
            <a:pPr marL="0" indent="0">
              <a:buNone/>
            </a:pPr>
            <a:r>
              <a:rPr lang="en-US" noProof="0" dirty="0">
                <a:highlight>
                  <a:srgbClr val="D8DFE3"/>
                </a:highlight>
              </a:rPr>
              <a:t>No seismic noise</a:t>
            </a:r>
            <a:r>
              <a:rPr lang="en-US" noProof="0" dirty="0"/>
              <a:t> and </a:t>
            </a:r>
            <a:r>
              <a:rPr lang="en-US" noProof="0" dirty="0">
                <a:highlight>
                  <a:srgbClr val="D8DFE3"/>
                </a:highlight>
              </a:rPr>
              <a:t>longer arm length</a:t>
            </a:r>
            <a:r>
              <a:rPr lang="en-US" noProof="0" dirty="0"/>
              <a:t> improve sensitivity.</a:t>
            </a:r>
          </a:p>
          <a:p>
            <a:pPr marL="0" indent="0">
              <a:buNone/>
            </a:pPr>
            <a:r>
              <a:rPr lang="en-US" noProof="0" dirty="0"/>
              <a:t>The </a:t>
            </a:r>
            <a:r>
              <a:rPr lang="en-US" noProof="0" dirty="0">
                <a:highlight>
                  <a:srgbClr val="D8DFE3"/>
                </a:highlight>
              </a:rPr>
              <a:t>arm-lengths are unequal and time-varying</a:t>
            </a:r>
          </a:p>
          <a:p>
            <a:pPr lvl="1">
              <a:buFont typeface="Arial" panose="020B0604020202020204" pitchFamily="34" charset="0"/>
              <a:buChar char="→"/>
            </a:pPr>
            <a:r>
              <a:rPr lang="en-US" noProof="0" dirty="0"/>
              <a:t> which means </a:t>
            </a:r>
            <a:r>
              <a:rPr lang="en-US" noProof="0" dirty="0">
                <a:highlight>
                  <a:srgbClr val="D8DFE3"/>
                </a:highlight>
              </a:rPr>
              <a:t>laser noise</a:t>
            </a:r>
            <a:r>
              <a:rPr lang="en-US" noProof="0" dirty="0"/>
              <a:t> won’t cancel out</a:t>
            </a:r>
          </a:p>
          <a:p>
            <a:pPr lvl="1">
              <a:buFont typeface="Arial" panose="020B0604020202020204" pitchFamily="34" charset="0"/>
              <a:buChar char="→"/>
            </a:pPr>
            <a:r>
              <a:rPr lang="en-US" noProof="0" dirty="0"/>
              <a:t> and the laser fields experience </a:t>
            </a:r>
            <a:r>
              <a:rPr lang="en-US" noProof="0" dirty="0">
                <a:highlight>
                  <a:srgbClr val="D8DFE3"/>
                </a:highlight>
              </a:rPr>
              <a:t>Doppler shifts</a:t>
            </a:r>
            <a:r>
              <a:rPr lang="en-US" noProof="0" dirty="0"/>
              <a:t> in the range from -10 to 10 MHz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6798-9219-4973-9B19-890081A2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9A4F75-A9AD-4F8F-854F-AB261E976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90" y="4373670"/>
            <a:ext cx="4835857" cy="2647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8750D-0A13-4C46-8652-645895D64D5F}"/>
              </a:ext>
            </a:extLst>
          </p:cNvPr>
          <p:cNvSpPr txBox="1"/>
          <p:nvPr/>
        </p:nvSpPr>
        <p:spPr>
          <a:xfrm>
            <a:off x="4790367" y="6413698"/>
            <a:ext cx="2287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solidFill>
                  <a:srgbClr val="7D858C"/>
                </a:solidFill>
              </a:rPr>
              <a:t>Amaro-Seoane et al., 2017</a:t>
            </a:r>
          </a:p>
        </p:txBody>
      </p:sp>
    </p:spTree>
    <p:extLst>
      <p:ext uri="{BB962C8B-B14F-4D97-AF65-F5344CB8AC3E}">
        <p14:creationId xmlns:p14="http://schemas.microsoft.com/office/powerpoint/2010/main" val="36661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43"/>
    </mc:Choice>
    <mc:Fallback xmlns="">
      <p:transition spd="slow" advTm="15114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C689-9CD2-4352-B314-577B670E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Frequency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93C94-139B-4249-A91D-E59CDE9D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2" y="1446414"/>
            <a:ext cx="10798599" cy="4365423"/>
          </a:xfrm>
        </p:spPr>
        <p:txBody>
          <a:bodyPr/>
          <a:lstStyle/>
          <a:p>
            <a:r>
              <a:rPr lang="en-US" noProof="0" dirty="0"/>
              <a:t>The </a:t>
            </a:r>
            <a:r>
              <a:rPr lang="en-US" noProof="0" dirty="0" err="1"/>
              <a:t>beatnotes</a:t>
            </a:r>
            <a:r>
              <a:rPr lang="en-US" noProof="0" dirty="0"/>
              <a:t> must be at predefined frequencies</a:t>
            </a:r>
          </a:p>
          <a:p>
            <a:r>
              <a:rPr lang="en-US" noProof="0" dirty="0"/>
              <a:t>The phasemeter is designed to be sensitive in the range from </a:t>
            </a:r>
            <a:r>
              <a:rPr lang="en-US" noProof="0" dirty="0">
                <a:highlight>
                  <a:srgbClr val="D8DFE3"/>
                </a:highlight>
              </a:rPr>
              <a:t>5 to 25 MHz</a:t>
            </a:r>
          </a:p>
          <a:p>
            <a:r>
              <a:rPr lang="en-US" noProof="0" dirty="0"/>
              <a:t>At </a:t>
            </a:r>
            <a:r>
              <a:rPr lang="en-US" noProof="0" dirty="0">
                <a:highlight>
                  <a:srgbClr val="D8DFE3"/>
                </a:highlight>
              </a:rPr>
              <a:t>lower frequencies laser noise</a:t>
            </a:r>
            <a:r>
              <a:rPr lang="en-US" noProof="0" dirty="0"/>
              <a:t> is determined to be too high.</a:t>
            </a:r>
          </a:p>
          <a:p>
            <a:r>
              <a:rPr lang="en-US" noProof="0" dirty="0"/>
              <a:t>At </a:t>
            </a:r>
            <a:r>
              <a:rPr lang="en-US" noProof="0" dirty="0">
                <a:highlight>
                  <a:srgbClr val="D8DFE3"/>
                </a:highlight>
              </a:rPr>
              <a:t>higher frequencies, the photodetector signals</a:t>
            </a:r>
            <a:r>
              <a:rPr lang="en-US" noProof="0" dirty="0"/>
              <a:t> get noisier.</a:t>
            </a:r>
          </a:p>
          <a:p>
            <a:r>
              <a:rPr lang="en-US" noProof="0" dirty="0">
                <a:highlight>
                  <a:srgbClr val="D8DFE3"/>
                </a:highlight>
              </a:rPr>
              <a:t>Doppler shifts</a:t>
            </a:r>
            <a:r>
              <a:rPr lang="en-US" noProof="0" dirty="0"/>
              <a:t> have to be accounted for</a:t>
            </a:r>
          </a:p>
          <a:p>
            <a:r>
              <a:rPr lang="en-US" noProof="0" dirty="0" err="1">
                <a:highlight>
                  <a:srgbClr val="D8DFE3"/>
                </a:highlight>
              </a:rPr>
              <a:t>Beatnote</a:t>
            </a:r>
            <a:r>
              <a:rPr lang="en-US" noProof="0" dirty="0">
                <a:highlight>
                  <a:srgbClr val="D8DFE3"/>
                </a:highlight>
              </a:rPr>
              <a:t> crossings</a:t>
            </a:r>
            <a:r>
              <a:rPr lang="en-US" noProof="0" dirty="0"/>
              <a:t> should be avoided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F4725-F990-4C19-A5C1-A6D1E8CE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284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Internals of a LISA Spacecraft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41</a:t>
            </a:fld>
            <a:endParaRPr lang="en-US" noProof="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30B461D-E547-4DCD-9DD9-CDD15D934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56936"/>
            <a:ext cx="8610618" cy="56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31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F658-A4B4-5901-05E0-ECD1D4E6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LISA </a:t>
            </a:r>
            <a:r>
              <a:rPr lang="en-US" noProof="0" dirty="0" err="1"/>
              <a:t>Scienece</a:t>
            </a:r>
            <a:r>
              <a:rPr lang="en-US" noProof="0" dirty="0"/>
              <a:t> Interferometer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FFB8F-FBA7-A37E-72F1-EB193CBB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42</a:t>
            </a:fld>
            <a:endParaRPr lang="en-US" noProof="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CDCA10-54E5-6545-669F-F185193B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" y="685800"/>
            <a:ext cx="8610618" cy="5647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5517F-24E5-48C2-AB93-73A668278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71" y="1751463"/>
            <a:ext cx="3828896" cy="33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59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93AE86-6E48-FE7C-DF10-2693E82D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F298-6BA7-4F9B-151F-96B9597C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MiniLISA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284F7-937A-505B-2EF4-D78B0AB2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43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678D1-B107-5A7F-9FB3-94FA78837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5370" y="230522"/>
            <a:ext cx="8610618" cy="5647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435422-50AB-15CB-AF31-C45DED1FE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2071" y="708395"/>
            <a:ext cx="8610618" cy="56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2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D95237-4BC8-4CEF-88AD-1F3B370DB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88159" y="2492375"/>
            <a:ext cx="5803841" cy="4365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F0754-A46B-9F7F-1907-6F8506A4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Satellites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FDA5A-0E9C-B3B8-4FEE-33A622C4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9E570-9B06-49A7-B79B-E779B7EA0B8C}"/>
              </a:ext>
            </a:extLst>
          </p:cNvPr>
          <p:cNvSpPr txBox="1"/>
          <p:nvPr/>
        </p:nvSpPr>
        <p:spPr>
          <a:xfrm>
            <a:off x="354235" y="6449354"/>
            <a:ext cx="17234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Jennrich,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F3464-7070-4587-9DCD-0BE3E3F9C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57" y="4038828"/>
            <a:ext cx="5081517" cy="194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AE49BD-3E8D-DC9B-5763-E4F5B95DA553}"/>
              </a:ext>
            </a:extLst>
          </p:cNvPr>
          <p:cNvSpPr>
            <a:spLocks/>
          </p:cNvSpPr>
          <p:nvPr/>
        </p:nvSpPr>
        <p:spPr>
          <a:xfrm>
            <a:off x="11124591" y="3902594"/>
            <a:ext cx="317498" cy="200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EF9AD-2C92-C6CC-C23D-F32D9222926E}"/>
              </a:ext>
            </a:extLst>
          </p:cNvPr>
          <p:cNvSpPr>
            <a:spLocks/>
          </p:cNvSpPr>
          <p:nvPr/>
        </p:nvSpPr>
        <p:spPr>
          <a:xfrm>
            <a:off x="6964574" y="3902594"/>
            <a:ext cx="317498" cy="271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4BCE1-AEBE-1B38-7112-1B6643295D7C}"/>
              </a:ext>
            </a:extLst>
          </p:cNvPr>
          <p:cNvSpPr>
            <a:spLocks/>
          </p:cNvSpPr>
          <p:nvPr/>
        </p:nvSpPr>
        <p:spPr>
          <a:xfrm>
            <a:off x="9878596" y="6021221"/>
            <a:ext cx="261257" cy="262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9CAF31-80DC-DF69-801A-D84369DCE0FE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noProof="0" dirty="0"/>
              <a:t>Three satellites surrounding six test masses in free fall</a:t>
            </a:r>
          </a:p>
          <a:p>
            <a:pPr marL="0" indent="0">
              <a:buNone/>
            </a:pPr>
            <a:r>
              <a:rPr lang="en-US" noProof="0" dirty="0"/>
              <a:t>Each satellite houses </a:t>
            </a:r>
            <a:r>
              <a:rPr lang="en-US" noProof="0" dirty="0">
                <a:highlight>
                  <a:srgbClr val="D8DFE3"/>
                </a:highlight>
              </a:rPr>
              <a:t>two lasers, two optical benches and a phasemeter.</a:t>
            </a:r>
          </a:p>
          <a:p>
            <a:pPr marL="0" indent="0">
              <a:buNone/>
            </a:pPr>
            <a:r>
              <a:rPr lang="en-US" noProof="0" dirty="0"/>
              <a:t>Each optical bench houses </a:t>
            </a:r>
            <a:r>
              <a:rPr lang="en-US" noProof="0" dirty="0">
                <a:highlight>
                  <a:srgbClr val="D8DFE3"/>
                </a:highlight>
              </a:rPr>
              <a:t>three interferometers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r>
              <a:rPr lang="en-US" noProof="0" dirty="0"/>
              <a:t>The test mass to test mass distances are </a:t>
            </a:r>
            <a:br>
              <a:rPr lang="en-US" noProof="0" dirty="0"/>
            </a:br>
            <a:r>
              <a:rPr lang="en-US" noProof="0" dirty="0"/>
              <a:t>measured in three parts – this is the so-called </a:t>
            </a:r>
            <a:br>
              <a:rPr lang="en-US" noProof="0" dirty="0"/>
            </a:br>
            <a:r>
              <a:rPr lang="en-US" noProof="0" dirty="0">
                <a:highlight>
                  <a:srgbClr val="D8DFE3"/>
                </a:highlight>
              </a:rPr>
              <a:t>split interferometry</a:t>
            </a:r>
            <a:r>
              <a:rPr lang="en-US" noProof="0" dirty="0"/>
              <a:t> used in LISA.</a:t>
            </a:r>
          </a:p>
        </p:txBody>
      </p:sp>
    </p:spTree>
    <p:extLst>
      <p:ext uri="{BB962C8B-B14F-4D97-AF65-F5344CB8AC3E}">
        <p14:creationId xmlns:p14="http://schemas.microsoft.com/office/powerpoint/2010/main" val="41817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23"/>
    </mc:Choice>
    <mc:Fallback xmlns="">
      <p:transition spd="slow" advTm="7942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4F5809B-48D3-6527-E6AE-A02803C5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154" b="43069"/>
          <a:stretch/>
        </p:blipFill>
        <p:spPr>
          <a:xfrm>
            <a:off x="6679187" y="4063606"/>
            <a:ext cx="4239705" cy="2252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Internals of a LISA Spacecraft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30B461D-E547-4DCD-9DD9-CDD15D93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69826"/>
            <a:ext cx="8610618" cy="56479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5592-F530-1DA3-E253-330AACAA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420" y="3830172"/>
            <a:ext cx="3879780" cy="546508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highlight>
                  <a:srgbClr val="D8DFE3"/>
                </a:highlight>
              </a:rPr>
              <a:t>heterodyne interferometry</a:t>
            </a:r>
            <a:r>
              <a:rPr lang="en-US" noProof="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D224B3-90A4-C563-8FC4-95F1CF387762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/>
              <a:t>LISA interferometric metrology system</a:t>
            </a:r>
          </a:p>
        </p:txBody>
      </p:sp>
    </p:spTree>
    <p:extLst>
      <p:ext uri="{BB962C8B-B14F-4D97-AF65-F5344CB8AC3E}">
        <p14:creationId xmlns:p14="http://schemas.microsoft.com/office/powerpoint/2010/main" val="18641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36"/>
    </mc:Choice>
    <mc:Fallback xmlns="">
      <p:transition spd="slow" advTm="12393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Internals of a LISA Spacecraft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30B461D-E547-4DCD-9DD9-CDD15D934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69826"/>
            <a:ext cx="8610618" cy="56479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5592-F530-1DA3-E253-330AACAA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420" y="3830172"/>
            <a:ext cx="3879780" cy="546508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highlight>
                  <a:srgbClr val="D8DFE3"/>
                </a:highlight>
              </a:rPr>
              <a:t>heterodyne interferometry</a:t>
            </a:r>
            <a:r>
              <a:rPr lang="en-US" noProof="0" dirty="0"/>
              <a:t> 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4F5809B-48D3-6527-E6AE-A02803C5FD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154" b="43069"/>
          <a:stretch/>
        </p:blipFill>
        <p:spPr>
          <a:xfrm>
            <a:off x="6679187" y="4063606"/>
            <a:ext cx="4239705" cy="22522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D224B3-90A4-C563-8FC4-95F1CF387762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/>
              <a:t>LISA interferometric metrology system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867F49-8D2B-49A4-B829-F1700F01358D}"/>
              </a:ext>
            </a:extLst>
          </p:cNvPr>
          <p:cNvSpPr txBox="1">
            <a:spLocks/>
          </p:cNvSpPr>
          <p:nvPr/>
        </p:nvSpPr>
        <p:spPr>
          <a:xfrm>
            <a:off x="9779762" y="4356592"/>
            <a:ext cx="1282198" cy="450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/>
              <a:t>Beatnote</a:t>
            </a: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2926BE-B576-4D28-AFF6-BA25CB8D996F}"/>
              </a:ext>
            </a:extLst>
          </p:cNvPr>
          <p:cNvSpPr/>
          <p:nvPr/>
        </p:nvSpPr>
        <p:spPr>
          <a:xfrm>
            <a:off x="8610618" y="4680543"/>
            <a:ext cx="2190732" cy="365125"/>
          </a:xfrm>
          <a:prstGeom prst="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72036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9"/>
    </mc:Choice>
    <mc:Fallback xmlns="">
      <p:transition spd="slow" advTm="1131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Internals of a LISA Spacecraft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30B461D-E547-4DCD-9DD9-CDD15D934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69826"/>
            <a:ext cx="8610618" cy="5647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767B7-D7F5-48D8-B9E3-A2C228B55508}"/>
              </a:ext>
            </a:extLst>
          </p:cNvPr>
          <p:cNvSpPr txBox="1"/>
          <p:nvPr/>
        </p:nvSpPr>
        <p:spPr>
          <a:xfrm>
            <a:off x="3072439" y="6309154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– Ultra Stable Oscillator</a:t>
            </a:r>
          </a:p>
        </p:txBody>
      </p:sp>
    </p:spTree>
    <p:extLst>
      <p:ext uri="{BB962C8B-B14F-4D97-AF65-F5344CB8AC3E}">
        <p14:creationId xmlns:p14="http://schemas.microsoft.com/office/powerpoint/2010/main" val="227633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14"/>
    </mc:Choice>
    <mc:Fallback xmlns="">
      <p:transition spd="slow" advTm="560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Internals of a LISA Spacecraft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5E29D-A4E1-496D-893D-E9F2BCD289A2}"/>
              </a:ext>
            </a:extLst>
          </p:cNvPr>
          <p:cNvSpPr/>
          <p:nvPr/>
        </p:nvSpPr>
        <p:spPr>
          <a:xfrm>
            <a:off x="0" y="4790440"/>
            <a:ext cx="756920" cy="320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3DA2C-5B80-9244-680C-A644A11E705F}"/>
              </a:ext>
            </a:extLst>
          </p:cNvPr>
          <p:cNvSpPr txBox="1"/>
          <p:nvPr/>
        </p:nvSpPr>
        <p:spPr>
          <a:xfrm>
            <a:off x="7138087" y="2671736"/>
            <a:ext cx="3039515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 Signal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Doppler Shift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 Noise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Jitter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Acceleration noise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 Path Length Noise</a:t>
            </a: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 Noises</a:t>
            </a:r>
            <a:endParaRPr lang="et-EE" sz="14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77328-788E-4B65-828B-A52F0F4CB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7" t="11162" r="70469" b="32867"/>
          <a:stretch/>
        </p:blipFill>
        <p:spPr>
          <a:xfrm>
            <a:off x="10007600" y="2671736"/>
            <a:ext cx="1333217" cy="2410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332F0A-1823-4A05-9E88-FF085574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5085" y="1066788"/>
            <a:ext cx="8226569" cy="571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5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48"/>
    </mc:Choice>
    <mc:Fallback xmlns="">
      <p:transition spd="slow" advTm="109848"/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400" dirty="0" smtClean="0">
            <a:solidFill>
              <a:srgbClr val="66798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</TotalTime>
  <Words>1309</Words>
  <Application>Microsoft Office PowerPoint</Application>
  <PresentationFormat>Widescreen</PresentationFormat>
  <Paragraphs>254</Paragraphs>
  <Slides>43</Slides>
  <Notes>32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Testbed for Validating Second-Generation TDI and Clock Noise Correction for LISA</vt:lpstr>
      <vt:lpstr>Outline of the Talk</vt:lpstr>
      <vt:lpstr>PowerPoint Presentation</vt:lpstr>
      <vt:lpstr>LISA</vt:lpstr>
      <vt:lpstr>The Satellites</vt:lpstr>
      <vt:lpstr>Internals of a LISA Spacecraft</vt:lpstr>
      <vt:lpstr>Internals of a LISA Spacecraft</vt:lpstr>
      <vt:lpstr>Internals of a LISA Spacecraft</vt:lpstr>
      <vt:lpstr>Internals of a LISA Spacecraft</vt:lpstr>
      <vt:lpstr>Problem: Laser Noise</vt:lpstr>
      <vt:lpstr>Solution: Time Delay Interferometry</vt:lpstr>
      <vt:lpstr>Solution: Time Delay Interferometry</vt:lpstr>
      <vt:lpstr>Problem: Clock Jitter</vt:lpstr>
      <vt:lpstr>Solution: The Sidebands</vt:lpstr>
      <vt:lpstr>Solution: The Sidebands</vt:lpstr>
      <vt:lpstr>Solution: The Sidebands</vt:lpstr>
      <vt:lpstr>Previous Experiments</vt:lpstr>
      <vt:lpstr>Previous Experiments</vt:lpstr>
      <vt:lpstr>Previous Experiments</vt:lpstr>
      <vt:lpstr>MiniLISA</vt:lpstr>
      <vt:lpstr>Current Status</vt:lpstr>
      <vt:lpstr>The Delay Line</vt:lpstr>
      <vt:lpstr>Signal Processing on the Delay Line</vt:lpstr>
      <vt:lpstr>Delay Line Performance</vt:lpstr>
      <vt:lpstr>Delay Line Noise Measurement</vt:lpstr>
      <vt:lpstr>Phase Measurement with an Optical Input</vt:lpstr>
      <vt:lpstr>Phase Measurement with an Optical Input</vt:lpstr>
      <vt:lpstr>Phase Measurement with an Optical Input</vt:lpstr>
      <vt:lpstr>The Phasemeters</vt:lpstr>
      <vt:lpstr>PowerPoint Presentation</vt:lpstr>
      <vt:lpstr>PowerPoint Presentation</vt:lpstr>
      <vt:lpstr>Possible Additions</vt:lpstr>
      <vt:lpstr>PowerPoint Presentation</vt:lpstr>
      <vt:lpstr>PowerPoint Presentation</vt:lpstr>
      <vt:lpstr>Assumptions</vt:lpstr>
      <vt:lpstr>PowerPoint Presentation</vt:lpstr>
      <vt:lpstr>Internals of a LISA Spacecraft</vt:lpstr>
      <vt:lpstr>PowerPoint Presentation</vt:lpstr>
      <vt:lpstr>Experimental Milestones</vt:lpstr>
      <vt:lpstr>Frequency Planning</vt:lpstr>
      <vt:lpstr>Internals of a LISA Spacecraft</vt:lpstr>
      <vt:lpstr>LISA Scienece Interferometer</vt:lpstr>
      <vt:lpstr>MiniLISA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 Terramechanics-based Wheel-terrain Contact Model into a Multi-body Simulation Environment</dc:title>
  <dc:creator>Karin Kruuse</dc:creator>
  <cp:lastModifiedBy>Karin Kruuse</cp:lastModifiedBy>
  <cp:revision>157</cp:revision>
  <dcterms:created xsi:type="dcterms:W3CDTF">2023-08-26T08:59:13Z</dcterms:created>
  <dcterms:modified xsi:type="dcterms:W3CDTF">2025-04-17T12:33:08Z</dcterms:modified>
</cp:coreProperties>
</file>